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05FB07-237C-4095-8939-B07CFE68E6B9}" type="datetimeFigureOut">
              <a:rPr lang="uk-UA" smtClean="0"/>
              <a:pPr/>
              <a:t>30.03.2012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5A5DB5-FFAF-44B2-AB31-5521E960860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0%D0%B5%D0%B3%D0%BB%D0%B0%D0%BC%D0%B5%D0%BD%D1%82_%D0%92%D0%B5%D1%80%D1%85%D0%BE%D0%B2%D0%BD%D0%BE%D1%97_%D0%A0%D0%B0%D0%B4%D0%B8_%D0%A3%D0%BA%D1%80%D0%B0%D1%97%D0%BD%D0%B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F:\Xbox 360 Game\АВСТРІЯ\800px-Logo_of_the_Verkhovna_Rada_of_Ukra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8928992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Xbox 360 Game\АВСТРІЯ\Verkhovna_Rada_Ukrai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3034"/>
            <a:ext cx="3888432" cy="28623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355976" y="339621"/>
            <a:ext cx="4392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Верхо́вна</a:t>
            </a:r>
            <a:r>
              <a:rPr lang="ru-RU" dirty="0" smtClean="0"/>
              <a:t> </a:t>
            </a:r>
            <a:r>
              <a:rPr lang="ru-RU" dirty="0" err="1" smtClean="0"/>
              <a:t>Ра́да</a:t>
            </a:r>
            <a:r>
              <a:rPr lang="ru-RU" dirty="0" smtClean="0"/>
              <a:t> </a:t>
            </a:r>
            <a:r>
              <a:rPr lang="ru-RU" dirty="0" err="1" smtClean="0"/>
              <a:t>Украї́ни</a:t>
            </a:r>
            <a:r>
              <a:rPr lang="ru-RU" dirty="0" smtClean="0"/>
              <a:t> (ВРУ)  —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законодавчий</a:t>
            </a:r>
            <a:r>
              <a:rPr lang="ru-RU" dirty="0" smtClean="0"/>
              <a:t> орган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колегіальний</a:t>
            </a:r>
            <a:r>
              <a:rPr lang="ru-RU" dirty="0" smtClean="0"/>
              <a:t> характер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чотирьохсот</a:t>
            </a:r>
            <a:r>
              <a:rPr lang="ru-RU" dirty="0" smtClean="0"/>
              <a:t> </a:t>
            </a:r>
            <a:r>
              <a:rPr lang="ru-RU" dirty="0" err="1" smtClean="0"/>
              <a:t>п'ятдесяти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обраних</a:t>
            </a:r>
            <a:r>
              <a:rPr lang="ru-RU" dirty="0" smtClean="0"/>
              <a:t> </a:t>
            </a:r>
            <a:r>
              <a:rPr lang="ru-RU" dirty="0" err="1" smtClean="0"/>
              <a:t>строком</a:t>
            </a:r>
            <a:r>
              <a:rPr lang="ru-RU" dirty="0" smtClean="0"/>
              <a:t> на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, </a:t>
            </a:r>
            <a:r>
              <a:rPr lang="ru-RU" dirty="0" err="1" smtClean="0"/>
              <a:t>рівного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прямого </a:t>
            </a:r>
            <a:r>
              <a:rPr lang="ru-RU" dirty="0" err="1" smtClean="0"/>
              <a:t>виборчого</a:t>
            </a:r>
            <a:r>
              <a:rPr lang="ru-RU" dirty="0" smtClean="0"/>
              <a:t> права шляхом </a:t>
            </a:r>
            <a:r>
              <a:rPr lang="ru-RU" dirty="0" err="1" smtClean="0"/>
              <a:t>таємного</a:t>
            </a:r>
            <a:r>
              <a:rPr lang="ru-RU" dirty="0" smtClean="0"/>
              <a:t> </a:t>
            </a:r>
            <a:r>
              <a:rPr lang="ru-RU" dirty="0" err="1" smtClean="0"/>
              <a:t>голосування</a:t>
            </a:r>
            <a:r>
              <a:rPr lang="ru-RU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3140968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органом </a:t>
            </a:r>
            <a:r>
              <a:rPr lang="ru-RU" dirty="0" err="1" smtClean="0"/>
              <a:t>законодавчої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уповноважений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спільною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засіданнях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сесій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Конституцією</a:t>
            </a:r>
            <a:r>
              <a:rPr lang="ru-RU" dirty="0" smtClean="0"/>
              <a:t> та законами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депутати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добровільно</a:t>
            </a:r>
            <a:r>
              <a:rPr lang="ru-RU" dirty="0" smtClean="0"/>
              <a:t> </a:t>
            </a:r>
            <a:r>
              <a:rPr lang="ru-RU" dirty="0" err="1" smtClean="0"/>
              <a:t>об'єднуватися</a:t>
            </a:r>
            <a:r>
              <a:rPr lang="ru-RU" dirty="0" smtClean="0"/>
              <a:t> у </a:t>
            </a:r>
            <a:r>
              <a:rPr lang="ru-RU" dirty="0" err="1" smtClean="0"/>
              <a:t>фракції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 складу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входить не </a:t>
            </a:r>
            <a:r>
              <a:rPr lang="ru-RU" dirty="0" err="1" smtClean="0"/>
              <a:t>менш</a:t>
            </a:r>
            <a:r>
              <a:rPr lang="ru-RU" dirty="0" smtClean="0"/>
              <a:t> як 15 </a:t>
            </a:r>
            <a:r>
              <a:rPr lang="ru-RU" dirty="0" err="1" smtClean="0"/>
              <a:t>депутатів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Xbox 360 Game\АВСТРІЯ\Військова_рад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4064000" cy="304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55976" y="116632"/>
            <a:ext cx="46085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alibri"/>
                <a:ea typeface="Calibri"/>
                <a:cs typeface="Times New Roman"/>
              </a:rPr>
              <a:t>Традиції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українського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парламентаризму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сягають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давньоруського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віча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—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всенародних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зборів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середньовічної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громади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чи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міста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 У 15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столітті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у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литовсько-польську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добу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на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українських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землях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з'явилася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практика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проведення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зібрань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шляхти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—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сеймів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Сейми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мали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декілька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рівнів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—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від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земського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до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загальнонаціонального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Вального сейму. У 16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столітті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під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впливом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традицій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шляхетського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сейму та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елементів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староруського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віча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в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Україні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оформилася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традиція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проведення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козацьких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3356992"/>
            <a:ext cx="88569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libri"/>
                <a:ea typeface="Calibri"/>
                <a:cs typeface="Times New Roman"/>
              </a:rPr>
              <a:t>До початку 17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століття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у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Війську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Запорозькому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загальновійськова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була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головним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органом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влади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серед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козаків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Поряд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нею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існували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старшинська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рада, в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проведенні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якої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брала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лише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козацька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верхівка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також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чорна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рада, до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участі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якої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окрім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козаків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залучали чернь —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простолюдинів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Після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розколу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Війська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Запорозького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на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городове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низове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загальновійськова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продовжувала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бути головною в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останньому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Натомість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городові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козаки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зазвичай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вирішували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основні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питання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на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старшинській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або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чорній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радах. У 18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столітті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чорні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ради не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проводилися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Традиції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шляхетського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козацького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парламентаризму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знайшли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своє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продовження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у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дворянських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зборах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різних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рівнів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в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Російській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імперії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, 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також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козацьких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 радах на </a:t>
            </a:r>
            <a:r>
              <a:rPr lang="ru-RU" dirty="0" err="1" smtClean="0">
                <a:latin typeface="Calibri"/>
                <a:ea typeface="Calibri"/>
                <a:cs typeface="Times New Roman"/>
              </a:rPr>
              <a:t>Кубані</a:t>
            </a:r>
            <a:r>
              <a:rPr lang="ru-RU" dirty="0" smtClean="0">
                <a:latin typeface="Calibri"/>
                <a:ea typeface="Calibri"/>
                <a:cs typeface="Times New Roman"/>
              </a:rPr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79912" y="908720"/>
            <a:ext cx="5040560" cy="316835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Першим </a:t>
            </a:r>
            <a:r>
              <a:rPr lang="ru-RU" dirty="0" err="1" smtClean="0"/>
              <a:t>попередником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Центральна Рада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, </a:t>
            </a:r>
            <a:r>
              <a:rPr lang="ru-RU" dirty="0" err="1" smtClean="0"/>
              <a:t>утворена</a:t>
            </a:r>
            <a:r>
              <a:rPr lang="ru-RU" dirty="0" smtClean="0"/>
              <a:t> 17 </a:t>
            </a:r>
            <a:r>
              <a:rPr lang="ru-RU" dirty="0" err="1" smtClean="0"/>
              <a:t>березня</a:t>
            </a:r>
            <a:r>
              <a:rPr lang="ru-RU" dirty="0" smtClean="0"/>
              <a:t> 1917 року. Вона </a:t>
            </a:r>
            <a:r>
              <a:rPr lang="ru-RU" dirty="0" err="1" smtClean="0"/>
              <a:t>розпочала</a:t>
            </a:r>
            <a:r>
              <a:rPr lang="ru-RU" dirty="0" smtClean="0"/>
              <a:t> </a:t>
            </a:r>
            <a:r>
              <a:rPr lang="ru-RU" dirty="0" err="1" smtClean="0"/>
              <a:t>розбудову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держаності</a:t>
            </a:r>
            <a:r>
              <a:rPr lang="ru-RU" dirty="0" smtClean="0"/>
              <a:t> шляхом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Універсалів</a:t>
            </a:r>
            <a:r>
              <a:rPr lang="ru-RU" dirty="0" smtClean="0"/>
              <a:t>. </a:t>
            </a:r>
            <a:r>
              <a:rPr lang="ru-RU" dirty="0" err="1" smtClean="0"/>
              <a:t>Найвагомішим</a:t>
            </a:r>
            <a:r>
              <a:rPr lang="ru-RU" dirty="0" smtClean="0"/>
              <a:t> став IV </a:t>
            </a:r>
            <a:r>
              <a:rPr lang="ru-RU" dirty="0" err="1" smtClean="0"/>
              <a:t>Універсал</a:t>
            </a:r>
            <a:r>
              <a:rPr lang="ru-RU" dirty="0" smtClean="0"/>
              <a:t>, </a:t>
            </a:r>
            <a:r>
              <a:rPr lang="ru-RU" dirty="0" err="1" smtClean="0"/>
              <a:t>ухвалений</a:t>
            </a:r>
            <a:r>
              <a:rPr lang="ru-RU" dirty="0" smtClean="0"/>
              <a:t> 22 </a:t>
            </a:r>
            <a:r>
              <a:rPr lang="ru-RU" dirty="0" err="1" smtClean="0"/>
              <a:t>січня</a:t>
            </a:r>
            <a:r>
              <a:rPr lang="ru-RU" dirty="0" smtClean="0"/>
              <a:t> 1918 року, </a:t>
            </a:r>
            <a:r>
              <a:rPr lang="ru-RU" dirty="0" err="1" smtClean="0"/>
              <a:t>який</a:t>
            </a:r>
            <a:r>
              <a:rPr lang="ru-RU" dirty="0" smtClean="0"/>
              <a:t> проголосив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На </a:t>
            </a:r>
            <a:r>
              <a:rPr lang="ru-RU" dirty="0" err="1" smtClean="0"/>
              <a:t>останньому</a:t>
            </a:r>
            <a:r>
              <a:rPr lang="ru-RU" dirty="0" smtClean="0"/>
              <a:t> </a:t>
            </a:r>
            <a:r>
              <a:rPr lang="ru-RU" dirty="0" err="1" smtClean="0"/>
              <a:t>засіданні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Ради 29 </a:t>
            </a:r>
            <a:r>
              <a:rPr lang="ru-RU" dirty="0" err="1" smtClean="0"/>
              <a:t>квітня</a:t>
            </a:r>
            <a:r>
              <a:rPr lang="ru-RU" dirty="0" smtClean="0"/>
              <a:t> 1918 року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ухвалено</a:t>
            </a:r>
            <a:r>
              <a:rPr lang="ru-RU" dirty="0" smtClean="0"/>
              <a:t> проект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 — «Статут про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, права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вольності</a:t>
            </a:r>
            <a:r>
              <a:rPr lang="ru-RU" dirty="0" smtClean="0"/>
              <a:t> УНР».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76672"/>
            <a:ext cx="7200800" cy="7200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Українська Центральна Рада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4099" name="Picture 3" descr="F:\Xbox 360 Game\АВСТРІЯ\800px-P41606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3744417" cy="2808313"/>
          </a:xfrm>
          <a:prstGeom prst="rect">
            <a:avLst/>
          </a:prstGeom>
          <a:noFill/>
        </p:spPr>
      </p:pic>
      <p:sp>
        <p:nvSpPr>
          <p:cNvPr id="6" name="Содержимое 1"/>
          <p:cNvSpPr txBox="1">
            <a:spLocks/>
          </p:cNvSpPr>
          <p:nvPr/>
        </p:nvSpPr>
        <p:spPr>
          <a:xfrm>
            <a:off x="539552" y="3933056"/>
            <a:ext cx="7848872" cy="216024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700" dirty="0" smtClean="0"/>
              <a:t>Другим </a:t>
            </a:r>
            <a:r>
              <a:rPr lang="ru-RU" sz="2700" dirty="0" err="1"/>
              <a:t>попередником</a:t>
            </a:r>
            <a:r>
              <a:rPr lang="ru-RU" sz="2700" dirty="0"/>
              <a:t> </a:t>
            </a:r>
            <a:r>
              <a:rPr lang="ru-RU" sz="2700" dirty="0" err="1"/>
              <a:t>Верховної</a:t>
            </a:r>
            <a:r>
              <a:rPr lang="ru-RU" sz="2700" dirty="0"/>
              <a:t> Ради </a:t>
            </a:r>
            <a:r>
              <a:rPr lang="ru-RU" sz="2700" dirty="0" err="1"/>
              <a:t>України</a:t>
            </a:r>
            <a:r>
              <a:rPr lang="ru-RU" sz="2700" dirty="0"/>
              <a:t> </a:t>
            </a:r>
            <a:r>
              <a:rPr lang="ru-RU" sz="2700" dirty="0" err="1"/>
              <a:t>можна</a:t>
            </a:r>
            <a:r>
              <a:rPr lang="ru-RU" sz="2700" dirty="0"/>
              <a:t> </a:t>
            </a:r>
            <a:r>
              <a:rPr lang="ru-RU" sz="2700" dirty="0" err="1"/>
              <a:t>ввжати</a:t>
            </a:r>
            <a:r>
              <a:rPr lang="ru-RU" sz="2700" dirty="0"/>
              <a:t> </a:t>
            </a:r>
            <a:r>
              <a:rPr lang="ru-RU" sz="2700" dirty="0" err="1"/>
              <a:t>З'їзд</a:t>
            </a:r>
            <a:r>
              <a:rPr lang="ru-RU" sz="2700" dirty="0"/>
              <a:t> </a:t>
            </a:r>
            <a:r>
              <a:rPr lang="ru-RU" sz="2700" dirty="0" err="1"/>
              <a:t>хліборобів-землевласників</a:t>
            </a:r>
            <a:r>
              <a:rPr lang="ru-RU" sz="2700" dirty="0"/>
              <a:t> за </a:t>
            </a:r>
            <a:r>
              <a:rPr lang="ru-RU" sz="2700" dirty="0" err="1"/>
              <a:t>участю</a:t>
            </a:r>
            <a:r>
              <a:rPr lang="ru-RU" sz="2700" dirty="0"/>
              <a:t> 8000 </a:t>
            </a:r>
            <a:r>
              <a:rPr lang="ru-RU" sz="2700" dirty="0" err="1"/>
              <a:t>делегатів</a:t>
            </a:r>
            <a:r>
              <a:rPr lang="ru-RU" sz="2700" dirty="0"/>
              <a:t>, </a:t>
            </a:r>
            <a:r>
              <a:rPr lang="ru-RU" sz="2700" dirty="0" err="1"/>
              <a:t>який</a:t>
            </a:r>
            <a:r>
              <a:rPr lang="ru-RU" sz="2700" dirty="0"/>
              <a:t> </a:t>
            </a:r>
            <a:r>
              <a:rPr lang="ru-RU" sz="2700" dirty="0" err="1"/>
              <a:t>відбувся</a:t>
            </a:r>
            <a:r>
              <a:rPr lang="ru-RU" sz="2700" dirty="0"/>
              <a:t> в </a:t>
            </a:r>
            <a:r>
              <a:rPr lang="ru-RU" sz="2700" dirty="0" err="1"/>
              <a:t>Києві</a:t>
            </a:r>
            <a:r>
              <a:rPr lang="ru-RU" sz="2700" dirty="0"/>
              <a:t> 29 </a:t>
            </a:r>
            <a:r>
              <a:rPr lang="ru-RU" sz="2700" dirty="0" err="1"/>
              <a:t>квітня</a:t>
            </a:r>
            <a:r>
              <a:rPr lang="ru-RU" sz="2700" dirty="0"/>
              <a:t> 1918 </a:t>
            </a:r>
            <a:r>
              <a:rPr lang="ru-RU" sz="2700" dirty="0" err="1"/>
              <a:t>і</a:t>
            </a:r>
            <a:r>
              <a:rPr lang="ru-RU" sz="2700" dirty="0"/>
              <a:t> проголосив </a:t>
            </a:r>
            <a:r>
              <a:rPr lang="ru-RU" sz="2700" dirty="0" err="1"/>
              <a:t>гетьманом</a:t>
            </a:r>
            <a:r>
              <a:rPr lang="ru-RU" sz="2700" dirty="0"/>
              <a:t> </a:t>
            </a:r>
            <a:r>
              <a:rPr lang="ru-RU" sz="2700" dirty="0" err="1"/>
              <a:t>України</a:t>
            </a:r>
            <a:r>
              <a:rPr lang="ru-RU" sz="2700" dirty="0"/>
              <a:t> Павла </a:t>
            </a:r>
            <a:r>
              <a:rPr lang="ru-RU" sz="2700" dirty="0" err="1"/>
              <a:t>Скоропадського</a:t>
            </a:r>
            <a:r>
              <a:rPr lang="ru-RU" sz="2700" dirty="0"/>
              <a:t>. </a:t>
            </a:r>
            <a:r>
              <a:rPr lang="ru-RU" sz="2700" dirty="0" err="1"/>
              <a:t>Цього</a:t>
            </a:r>
            <a:r>
              <a:rPr lang="ru-RU" sz="2700" dirty="0"/>
              <a:t> ж дня </a:t>
            </a:r>
            <a:r>
              <a:rPr lang="ru-RU" sz="2700" dirty="0" err="1"/>
              <a:t>було</a:t>
            </a:r>
            <a:r>
              <a:rPr lang="ru-RU" sz="2700" dirty="0"/>
              <a:t> </a:t>
            </a:r>
            <a:r>
              <a:rPr lang="ru-RU" sz="2700" dirty="0" err="1"/>
              <a:t>оголошено</a:t>
            </a:r>
            <a:r>
              <a:rPr lang="ru-RU" sz="2700" dirty="0"/>
              <a:t> «</a:t>
            </a:r>
            <a:r>
              <a:rPr lang="ru-RU" sz="2700" dirty="0" err="1"/>
              <a:t>Закони</a:t>
            </a:r>
            <a:r>
              <a:rPr lang="ru-RU" sz="2700" dirty="0"/>
              <a:t> про </a:t>
            </a:r>
            <a:r>
              <a:rPr lang="ru-RU" sz="2700" dirty="0" err="1"/>
              <a:t>тимчасовий</a:t>
            </a:r>
            <a:r>
              <a:rPr lang="ru-RU" sz="2700" dirty="0"/>
              <a:t> </a:t>
            </a:r>
            <a:r>
              <a:rPr lang="ru-RU" sz="2700" dirty="0" err="1"/>
              <a:t>державний</a:t>
            </a:r>
            <a:r>
              <a:rPr lang="ru-RU" sz="2700" dirty="0"/>
              <a:t> </a:t>
            </a:r>
            <a:r>
              <a:rPr lang="ru-RU" sz="2700" dirty="0" err="1"/>
              <a:t>устрій</a:t>
            </a:r>
            <a:r>
              <a:rPr lang="ru-RU" sz="2700" dirty="0"/>
              <a:t> </a:t>
            </a:r>
            <a:r>
              <a:rPr lang="ru-RU" sz="2700" dirty="0" err="1"/>
              <a:t>України</a:t>
            </a:r>
            <a:r>
              <a:rPr lang="ru-RU" sz="2700" dirty="0"/>
              <a:t>», </a:t>
            </a:r>
            <a:r>
              <a:rPr lang="ru-RU" sz="2700" dirty="0" err="1"/>
              <a:t>що</a:t>
            </a:r>
            <a:r>
              <a:rPr lang="ru-RU" sz="2700" dirty="0"/>
              <a:t> </a:t>
            </a:r>
            <a:r>
              <a:rPr lang="ru-RU" sz="2700" dirty="0" err="1"/>
              <a:t>мали</a:t>
            </a:r>
            <a:r>
              <a:rPr lang="ru-RU" sz="2700" dirty="0"/>
              <a:t> </a:t>
            </a:r>
            <a:r>
              <a:rPr lang="ru-RU" sz="2700" dirty="0" err="1"/>
              <a:t>слугувати</a:t>
            </a:r>
            <a:r>
              <a:rPr lang="ru-RU" sz="2700" dirty="0"/>
              <a:t> за </a:t>
            </a:r>
            <a:r>
              <a:rPr lang="ru-RU" sz="2700" dirty="0" err="1"/>
              <a:t>Конституцію</a:t>
            </a:r>
            <a:r>
              <a:rPr lang="ru-RU" sz="2700" dirty="0"/>
              <a:t> </a:t>
            </a:r>
            <a:r>
              <a:rPr lang="ru-RU" sz="2700" dirty="0" err="1"/>
              <a:t>держави</a:t>
            </a:r>
            <a:r>
              <a:rPr lang="ru-RU" sz="2700" dirty="0"/>
              <a:t> до </a:t>
            </a:r>
            <a:r>
              <a:rPr lang="ru-RU" sz="2700" dirty="0" err="1"/>
              <a:t>скликання</a:t>
            </a:r>
            <a:r>
              <a:rPr lang="ru-RU" sz="2700" dirty="0"/>
              <a:t> Сойму. </a:t>
            </a:r>
            <a:r>
              <a:rPr lang="ru-RU" sz="2700" dirty="0" err="1"/>
              <a:t>Однак</a:t>
            </a:r>
            <a:r>
              <a:rPr lang="ru-RU" sz="2700" dirty="0"/>
              <a:t> Сойм так </a:t>
            </a:r>
            <a:r>
              <a:rPr lang="ru-RU" sz="2700" dirty="0" err="1"/>
              <a:t>і</a:t>
            </a:r>
            <a:r>
              <a:rPr lang="ru-RU" sz="2700" dirty="0"/>
              <a:t> не </a:t>
            </a:r>
            <a:r>
              <a:rPr lang="ru-RU" sz="2700" dirty="0" err="1"/>
              <a:t>було</a:t>
            </a:r>
            <a:r>
              <a:rPr lang="ru-RU" sz="2700" dirty="0"/>
              <a:t> скликано. За </a:t>
            </a:r>
            <a:r>
              <a:rPr lang="ru-RU" sz="2700" dirty="0" err="1"/>
              <a:t>цією</a:t>
            </a:r>
            <a:r>
              <a:rPr lang="ru-RU" sz="2700" dirty="0"/>
              <a:t> </a:t>
            </a:r>
            <a:r>
              <a:rPr lang="ru-RU" sz="2700" dirty="0" err="1"/>
              <a:t>тимчасовою</a:t>
            </a:r>
            <a:r>
              <a:rPr lang="ru-RU" sz="2700" dirty="0"/>
              <a:t> </a:t>
            </a:r>
            <a:r>
              <a:rPr lang="ru-RU" sz="2700" dirty="0" err="1"/>
              <a:t>Конституцією</a:t>
            </a:r>
            <a:r>
              <a:rPr lang="ru-RU" sz="2700" dirty="0"/>
              <a:t> </a:t>
            </a:r>
            <a:r>
              <a:rPr lang="ru-RU" sz="2700" dirty="0" err="1"/>
              <a:t>влада</a:t>
            </a:r>
            <a:r>
              <a:rPr lang="ru-RU" sz="2700" dirty="0"/>
              <a:t> в </a:t>
            </a:r>
            <a:r>
              <a:rPr lang="ru-RU" sz="2700" dirty="0" err="1"/>
              <a:t>Україні</a:t>
            </a:r>
            <a:r>
              <a:rPr lang="ru-RU" sz="2700" dirty="0"/>
              <a:t> належала </a:t>
            </a:r>
            <a:r>
              <a:rPr lang="ru-RU" sz="2700" dirty="0" err="1"/>
              <a:t>Гетьману</a:t>
            </a:r>
            <a:r>
              <a:rPr lang="ru-RU" sz="2700" dirty="0"/>
              <a:t>, </a:t>
            </a:r>
            <a:r>
              <a:rPr lang="ru-RU" sz="2700" dirty="0" err="1"/>
              <a:t>який</a:t>
            </a:r>
            <a:r>
              <a:rPr lang="ru-RU" sz="2700" dirty="0"/>
              <a:t> </a:t>
            </a:r>
            <a:r>
              <a:rPr lang="ru-RU" sz="2700" dirty="0" err="1"/>
              <a:t>призначав</a:t>
            </a:r>
            <a:r>
              <a:rPr lang="ru-RU" sz="2700" dirty="0"/>
              <a:t> </a:t>
            </a:r>
            <a:r>
              <a:rPr lang="ru-RU" sz="2700" dirty="0" err="1"/>
              <a:t>Отамана</a:t>
            </a:r>
            <a:r>
              <a:rPr lang="ru-RU" sz="2700" dirty="0"/>
              <a:t> Ради </a:t>
            </a:r>
            <a:r>
              <a:rPr lang="ru-RU" sz="2700" dirty="0" err="1"/>
              <a:t>Міністрів</a:t>
            </a:r>
            <a:r>
              <a:rPr lang="ru-RU" sz="2700" dirty="0"/>
              <a:t>, а той подавав </a:t>
            </a:r>
            <a:r>
              <a:rPr lang="ru-RU" sz="2700" dirty="0" err="1"/>
              <a:t>Гетьману</a:t>
            </a:r>
            <a:r>
              <a:rPr lang="ru-RU" sz="2700" dirty="0"/>
              <a:t> </a:t>
            </a:r>
            <a:r>
              <a:rPr lang="ru-RU" sz="2700" dirty="0" err="1"/>
              <a:t>свій</a:t>
            </a:r>
            <a:r>
              <a:rPr lang="ru-RU" sz="2700" dirty="0"/>
              <a:t> </a:t>
            </a:r>
            <a:r>
              <a:rPr lang="ru-RU" sz="2700" dirty="0" err="1"/>
              <a:t>Кабінет</a:t>
            </a:r>
            <a:r>
              <a:rPr lang="ru-RU" sz="2700" dirty="0"/>
              <a:t> на </a:t>
            </a:r>
            <a:r>
              <a:rPr lang="ru-RU" sz="2700" dirty="0" err="1"/>
              <a:t>затвердження</a:t>
            </a:r>
            <a:r>
              <a:rPr lang="ru-RU" sz="2700" dirty="0"/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uk-UA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72008" y="3501008"/>
            <a:ext cx="5292080" cy="230425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Верховна</a:t>
            </a:r>
            <a:r>
              <a:rPr lang="ru-RU" dirty="0" smtClean="0"/>
              <a:t> Рада УРСР </a:t>
            </a:r>
            <a:r>
              <a:rPr lang="ru-RU" dirty="0" err="1" smtClean="0"/>
              <a:t>обралася</a:t>
            </a:r>
            <a:r>
              <a:rPr lang="ru-RU" dirty="0" smtClean="0"/>
              <a:t> </a:t>
            </a:r>
            <a:r>
              <a:rPr lang="ru-RU" dirty="0" err="1" smtClean="0"/>
              <a:t>громадянами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, </a:t>
            </a:r>
            <a:r>
              <a:rPr lang="ru-RU" dirty="0" err="1" smtClean="0"/>
              <a:t>рівного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прямого права.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 </a:t>
            </a:r>
            <a:r>
              <a:rPr lang="ru-RU" dirty="0" err="1" smtClean="0"/>
              <a:t>жорстко</a:t>
            </a:r>
            <a:r>
              <a:rPr lang="ru-RU" dirty="0" smtClean="0"/>
              <a:t> </a:t>
            </a:r>
            <a:r>
              <a:rPr lang="ru-RU" dirty="0" err="1" smtClean="0"/>
              <a:t>контролювалися</a:t>
            </a:r>
            <a:r>
              <a:rPr lang="ru-RU" dirty="0" smtClean="0"/>
              <a:t> </a:t>
            </a:r>
            <a:r>
              <a:rPr lang="ru-RU" dirty="0" err="1" smtClean="0"/>
              <a:t>Комуністичною</a:t>
            </a:r>
            <a:r>
              <a:rPr lang="ru-RU" dirty="0" smtClean="0"/>
              <a:t> </a:t>
            </a:r>
            <a:r>
              <a:rPr lang="ru-RU" dirty="0" err="1" smtClean="0"/>
              <a:t>партією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За всю </a:t>
            </a:r>
            <a:r>
              <a:rPr lang="ru-RU" dirty="0" err="1" smtClean="0"/>
              <a:t>історію</a:t>
            </a:r>
            <a:r>
              <a:rPr lang="ru-RU" dirty="0" smtClean="0"/>
              <a:t> Рада </a:t>
            </a:r>
            <a:r>
              <a:rPr lang="ru-RU" dirty="0" err="1" smtClean="0"/>
              <a:t>скликалася</a:t>
            </a:r>
            <a:r>
              <a:rPr lang="ru-RU" dirty="0" smtClean="0"/>
              <a:t> 11 </a:t>
            </a:r>
            <a:r>
              <a:rPr lang="ru-RU" dirty="0" err="1" smtClean="0"/>
              <a:t>разів</a:t>
            </a:r>
            <a:r>
              <a:rPr lang="ru-RU" dirty="0" smtClean="0"/>
              <a:t>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становила 650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після</a:t>
            </a:r>
            <a:r>
              <a:rPr lang="ru-RU" dirty="0" smtClean="0"/>
              <a:t> 1989 року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скорочена</a:t>
            </a:r>
            <a:r>
              <a:rPr lang="ru-RU" dirty="0" smtClean="0"/>
              <a:t> до 450.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4 роки. </a:t>
            </a:r>
            <a:r>
              <a:rPr lang="ru-RU" dirty="0" err="1" smtClean="0"/>
              <a:t>Від</a:t>
            </a:r>
            <a:r>
              <a:rPr lang="ru-RU" dirty="0" smtClean="0"/>
              <a:t> 60% до 70% складу парламенту становили </a:t>
            </a:r>
            <a:r>
              <a:rPr lang="ru-RU" dirty="0" err="1" smtClean="0"/>
              <a:t>комуністи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476672"/>
            <a:ext cx="8136904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Верховна Рада УРСР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5122" name="Picture 2" descr="F:\Xbox 360 Game\АВСТРІЯ\Supreme_Soviet_of_Ukra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80928"/>
            <a:ext cx="3168352" cy="2029672"/>
          </a:xfrm>
          <a:prstGeom prst="rect">
            <a:avLst/>
          </a:prstGeom>
          <a:noFill/>
        </p:spPr>
      </p:pic>
      <p:pic>
        <p:nvPicPr>
          <p:cNvPr id="5123" name="Picture 3" descr="F:\Xbox 360 Game\АВСТРІЯ\Verkhovna_Rada_main_session_h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2696"/>
            <a:ext cx="3992443" cy="2664296"/>
          </a:xfrm>
          <a:prstGeom prst="rect">
            <a:avLst/>
          </a:prstGeom>
          <a:noFill/>
        </p:spPr>
      </p:pic>
      <p:sp>
        <p:nvSpPr>
          <p:cNvPr id="7" name="Содержимое 1"/>
          <p:cNvSpPr txBox="1">
            <a:spLocks/>
          </p:cNvSpPr>
          <p:nvPr/>
        </p:nvSpPr>
        <p:spPr>
          <a:xfrm>
            <a:off x="3995936" y="692696"/>
            <a:ext cx="4968552" cy="2808312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Безпосереднім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конституційним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попередником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Верховної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Ради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була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Верховна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Рада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Української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радянської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соціалістичної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республіки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Перший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український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радянський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парламент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булр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скликано 1938 року.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Він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заступив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Всеукраїнський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центральний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виконавчий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комітет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—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найвищий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законодавчий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орган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Радянської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1917 року,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виступав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головним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опонентом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Української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Центральної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Ради 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українсько-радянській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війні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1917—1921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років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8" name="Содержимое 1"/>
          <p:cNvSpPr txBox="1">
            <a:spLocks/>
          </p:cNvSpPr>
          <p:nvPr/>
        </p:nvSpPr>
        <p:spPr>
          <a:xfrm>
            <a:off x="4932040" y="4869160"/>
            <a:ext cx="4032448" cy="1772816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Останні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вибори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Верховної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Ради УРСР 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умовах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Радянського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Союзу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відбулися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[1990] року.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Після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прийняття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Акту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проголошення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незалежності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перетворилася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Верховну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Раду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uk-UA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36712"/>
            <a:ext cx="6084168" cy="5040560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Керівництво Верховною Радою України здійснює Голова Верховної Ради України, який обирається народними депутатами таємним голосуванням. Згідно зі Статтею 88 Конституції України він:</a:t>
            </a:r>
          </a:p>
          <a:p>
            <a:r>
              <a:rPr lang="uk-UA" dirty="0" smtClean="0"/>
              <a:t>веде засідання Верховної Ради України;</a:t>
            </a:r>
          </a:p>
          <a:p>
            <a:r>
              <a:rPr lang="uk-UA" dirty="0" smtClean="0"/>
              <a:t>організовує підготовку питань до розгляду на засіданнях Верховної Ради України;</a:t>
            </a:r>
          </a:p>
          <a:p>
            <a:r>
              <a:rPr lang="uk-UA" dirty="0" smtClean="0"/>
              <a:t>підписує акти, прийняті Верховною Радою України;</a:t>
            </a:r>
          </a:p>
          <a:p>
            <a:r>
              <a:rPr lang="uk-UA" dirty="0" smtClean="0"/>
              <a:t>представляє Верховну Раду України у зносинах з іншими органами державної влади України та органами влади інших держав;</a:t>
            </a:r>
          </a:p>
          <a:p>
            <a:r>
              <a:rPr lang="uk-UA" dirty="0" smtClean="0"/>
              <a:t>організовує роботу апарату Верховної Ради України;</a:t>
            </a:r>
          </a:p>
          <a:p>
            <a:r>
              <a:rPr lang="uk-UA" dirty="0" smtClean="0"/>
              <a:t>проводить засідання Ради голів фракцій і Ради голів комітетів, на яких обговорюється порядок денний сесії. Остаточно порядок денний роботи сесії затверджується на засіданні Верховної Ради.</a:t>
            </a:r>
          </a:p>
          <a:p>
            <a:r>
              <a:rPr lang="ru-RU" b="1" dirty="0" smtClean="0"/>
              <a:t>Заступники</a:t>
            </a:r>
          </a:p>
          <a:p>
            <a:r>
              <a:rPr lang="ru-RU" dirty="0" err="1" smtClean="0"/>
              <a:t>Голові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допомагають</a:t>
            </a:r>
            <a:r>
              <a:rPr lang="ru-RU" dirty="0" smtClean="0"/>
              <a:t> два </a:t>
            </a:r>
            <a:r>
              <a:rPr lang="ru-RU" dirty="0" err="1" smtClean="0"/>
              <a:t>його</a:t>
            </a:r>
            <a:r>
              <a:rPr lang="ru-RU" dirty="0" smtClean="0"/>
              <a:t> Заступники,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обираються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депутатами </a:t>
            </a:r>
            <a:r>
              <a:rPr lang="ru-RU" dirty="0" err="1" smtClean="0"/>
              <a:t>таємним</a:t>
            </a:r>
            <a:r>
              <a:rPr lang="ru-RU" dirty="0" smtClean="0"/>
              <a:t> </a:t>
            </a:r>
            <a:r>
              <a:rPr lang="ru-RU" dirty="0" err="1" smtClean="0"/>
              <a:t>голосуванням</a:t>
            </a:r>
            <a:r>
              <a:rPr lang="ru-RU" dirty="0" smtClean="0"/>
              <a:t> за 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Роботу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заступників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секретаріати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59216" cy="724942"/>
          </a:xfrm>
        </p:spPr>
        <p:txBody>
          <a:bodyPr/>
          <a:lstStyle/>
          <a:p>
            <a:r>
              <a:rPr lang="uk-UA" dirty="0" smtClean="0"/>
              <a:t>Голова</a:t>
            </a:r>
            <a:endParaRPr lang="uk-UA" dirty="0"/>
          </a:p>
        </p:txBody>
      </p:sp>
      <p:pic>
        <p:nvPicPr>
          <p:cNvPr id="1026" name="Picture 2" descr="C:\Users\Антон\Documents\462e9422250ddbe4864325b02e6a91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76672"/>
            <a:ext cx="2455793" cy="350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336704"/>
          </a:xfrm>
        </p:spPr>
        <p:txBody>
          <a:bodyPr>
            <a:normAutofit fontScale="32500" lnSpcReduction="20000"/>
          </a:bodyPr>
          <a:lstStyle/>
          <a:p>
            <a:r>
              <a:rPr lang="ru-RU" sz="3100" dirty="0" smtClean="0"/>
              <a:t>До </a:t>
            </a:r>
            <a:r>
              <a:rPr lang="ru-RU" sz="3100" dirty="0" err="1" smtClean="0"/>
              <a:t>повноважень</a:t>
            </a:r>
            <a:r>
              <a:rPr lang="ru-RU" sz="3100" dirty="0" smtClean="0"/>
              <a:t> та </a:t>
            </a:r>
            <a:r>
              <a:rPr lang="ru-RU" sz="3100" dirty="0" err="1" smtClean="0"/>
              <a:t>завдань</a:t>
            </a:r>
            <a:r>
              <a:rPr lang="ru-RU" sz="3100" dirty="0" smtClean="0"/>
              <a:t> ВРУ належать:</a:t>
            </a:r>
            <a:endParaRPr lang="uk-UA" sz="3100" dirty="0" smtClean="0"/>
          </a:p>
          <a:p>
            <a:pPr lvl="0"/>
            <a:r>
              <a:rPr lang="ru-RU" sz="3100" dirty="0" err="1" smtClean="0"/>
              <a:t>внесення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змін</a:t>
            </a:r>
            <a:r>
              <a:rPr lang="ru-RU" sz="3100" dirty="0" smtClean="0"/>
              <a:t> до </a:t>
            </a:r>
            <a:r>
              <a:rPr lang="ru-RU" sz="3100" dirty="0" err="1" smtClean="0"/>
              <a:t>Конституції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в межах </a:t>
            </a:r>
            <a:r>
              <a:rPr lang="ru-RU" sz="3100" dirty="0" err="1" smtClean="0"/>
              <a:t>і</a:t>
            </a:r>
            <a:r>
              <a:rPr lang="ru-RU" sz="3100" dirty="0" smtClean="0"/>
              <a:t> порядку, </a:t>
            </a:r>
            <a:r>
              <a:rPr lang="ru-RU" sz="3100" dirty="0" err="1" smtClean="0"/>
              <a:t>передбачених</a:t>
            </a:r>
            <a:r>
              <a:rPr lang="ru-RU" sz="3100" dirty="0" smtClean="0"/>
              <a:t> </a:t>
            </a:r>
            <a:r>
              <a:rPr lang="ru-RU" sz="3100" dirty="0" err="1" smtClean="0"/>
              <a:t>розділом</a:t>
            </a:r>
            <a:r>
              <a:rPr lang="ru-RU" sz="3100" dirty="0" smtClean="0"/>
              <a:t> ХІІІ </a:t>
            </a:r>
            <a:r>
              <a:rPr lang="ru-RU" sz="3100" dirty="0" err="1" smtClean="0"/>
              <a:t>цієї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Конституції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всеукраїнського</a:t>
            </a:r>
            <a:r>
              <a:rPr lang="ru-RU" sz="3100" dirty="0" smtClean="0"/>
              <a:t> референдуму </a:t>
            </a:r>
            <a:r>
              <a:rPr lang="ru-RU" sz="3100" dirty="0" err="1" smtClean="0"/>
              <a:t>з</a:t>
            </a:r>
            <a:r>
              <a:rPr lang="ru-RU" sz="3100" dirty="0" smtClean="0"/>
              <a:t> </a:t>
            </a:r>
            <a:r>
              <a:rPr lang="ru-RU" sz="3100" dirty="0" err="1" smtClean="0"/>
              <a:t>питань</a:t>
            </a:r>
            <a:r>
              <a:rPr lang="ru-RU" sz="3100" dirty="0" smtClean="0"/>
              <a:t>, </a:t>
            </a:r>
            <a:r>
              <a:rPr lang="ru-RU" sz="3100" dirty="0" err="1" smtClean="0"/>
              <a:t>визначених</a:t>
            </a:r>
            <a:r>
              <a:rPr lang="ru-RU" sz="3100" dirty="0" smtClean="0"/>
              <a:t> </a:t>
            </a:r>
            <a:r>
              <a:rPr lang="ru-RU" sz="3100" dirty="0" err="1" smtClean="0"/>
              <a:t>статтею</a:t>
            </a:r>
            <a:r>
              <a:rPr lang="ru-RU" sz="3100" dirty="0" smtClean="0"/>
              <a:t> 73 </a:t>
            </a:r>
            <a:r>
              <a:rPr lang="ru-RU" sz="3100" dirty="0" err="1" smtClean="0"/>
              <a:t>цієї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Конституції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прийняття</a:t>
            </a:r>
            <a:r>
              <a:rPr lang="ru-RU" sz="3100" dirty="0" smtClean="0"/>
              <a:t> </a:t>
            </a:r>
            <a:r>
              <a:rPr lang="ru-RU" sz="3100" dirty="0" err="1" smtClean="0"/>
              <a:t>законів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затвердження</a:t>
            </a:r>
            <a:r>
              <a:rPr lang="ru-RU" sz="3100" dirty="0" smtClean="0"/>
              <a:t> Державного бюджету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та </a:t>
            </a:r>
            <a:r>
              <a:rPr lang="ru-RU" sz="3100" dirty="0" err="1" smtClean="0"/>
              <a:t>внесення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змін</a:t>
            </a:r>
            <a:r>
              <a:rPr lang="ru-RU" sz="3100" dirty="0" smtClean="0"/>
              <a:t> до </a:t>
            </a:r>
            <a:r>
              <a:rPr lang="ru-RU" sz="3100" dirty="0" err="1" smtClean="0"/>
              <a:t>нього</a:t>
            </a:r>
            <a:r>
              <a:rPr lang="ru-RU" sz="3100" dirty="0" smtClean="0"/>
              <a:t>; контроль за </a:t>
            </a:r>
            <a:r>
              <a:rPr lang="ru-RU" sz="3100" dirty="0" err="1" smtClean="0"/>
              <a:t>виконанням</a:t>
            </a:r>
            <a:r>
              <a:rPr lang="ru-RU" sz="3100" dirty="0" smtClean="0"/>
              <a:t> Державного бюджету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, </a:t>
            </a:r>
            <a:r>
              <a:rPr lang="ru-RU" sz="3100" dirty="0" err="1" smtClean="0"/>
              <a:t>прийняття</a:t>
            </a:r>
            <a:r>
              <a:rPr lang="ru-RU" sz="3100" dirty="0" smtClean="0"/>
              <a:t> </a:t>
            </a:r>
            <a:r>
              <a:rPr lang="ru-RU" sz="3100" dirty="0" err="1" smtClean="0"/>
              <a:t>рішення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щодо</a:t>
            </a:r>
            <a:r>
              <a:rPr lang="ru-RU" sz="3100" dirty="0" smtClean="0"/>
              <a:t> </a:t>
            </a:r>
            <a:r>
              <a:rPr lang="ru-RU" sz="3100" dirty="0" err="1" smtClean="0"/>
              <a:t>звіту</a:t>
            </a:r>
            <a:r>
              <a:rPr lang="ru-RU" sz="3100" dirty="0" smtClean="0"/>
              <a:t> про </a:t>
            </a:r>
            <a:r>
              <a:rPr lang="ru-RU" sz="3100" dirty="0" err="1" smtClean="0"/>
              <a:t>його</a:t>
            </a:r>
            <a:r>
              <a:rPr lang="ru-RU" sz="3100" dirty="0" smtClean="0"/>
              <a:t> </a:t>
            </a:r>
            <a:r>
              <a:rPr lang="ru-RU" sz="3100" dirty="0" err="1" smtClean="0"/>
              <a:t>виконання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визначення</a:t>
            </a:r>
            <a:r>
              <a:rPr lang="ru-RU" sz="3100" dirty="0" smtClean="0"/>
              <a:t> засад </a:t>
            </a:r>
            <a:r>
              <a:rPr lang="ru-RU" sz="3100" dirty="0" err="1" smtClean="0"/>
              <a:t>внутрішньої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зовнішньої</a:t>
            </a:r>
            <a:r>
              <a:rPr lang="ru-RU" sz="3100" dirty="0" smtClean="0"/>
              <a:t> </a:t>
            </a:r>
            <a:r>
              <a:rPr lang="ru-RU" sz="3100" dirty="0" err="1" smtClean="0"/>
              <a:t>політики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затвердження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загальнодержавних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програм</a:t>
            </a:r>
            <a:r>
              <a:rPr lang="ru-RU" sz="3100" dirty="0" smtClean="0"/>
              <a:t> </a:t>
            </a:r>
            <a:r>
              <a:rPr lang="ru-RU" sz="3100" dirty="0" err="1" smtClean="0"/>
              <a:t>економічного</a:t>
            </a:r>
            <a:r>
              <a:rPr lang="ru-RU" sz="3100" dirty="0" smtClean="0"/>
              <a:t>, </a:t>
            </a:r>
            <a:r>
              <a:rPr lang="ru-RU" sz="3100" dirty="0" err="1" smtClean="0"/>
              <a:t>науково-технічного</a:t>
            </a:r>
            <a:r>
              <a:rPr lang="ru-RU" sz="3100" dirty="0" smtClean="0"/>
              <a:t>, </a:t>
            </a:r>
            <a:r>
              <a:rPr lang="ru-RU" sz="3100" dirty="0" err="1" smtClean="0"/>
              <a:t>соціального</a:t>
            </a:r>
            <a:r>
              <a:rPr lang="ru-RU" sz="3100" dirty="0" smtClean="0"/>
              <a:t>, </a:t>
            </a:r>
            <a:r>
              <a:rPr lang="ru-RU" sz="3100" dirty="0" err="1" smtClean="0"/>
              <a:t>національно-культурного</a:t>
            </a:r>
            <a:r>
              <a:rPr lang="ru-RU" sz="3100" dirty="0" smtClean="0"/>
              <a:t> </a:t>
            </a:r>
            <a:r>
              <a:rPr lang="ru-RU" sz="3100" dirty="0" err="1" smtClean="0"/>
              <a:t>розвитку</a:t>
            </a:r>
            <a:r>
              <a:rPr lang="ru-RU" sz="3100" dirty="0" smtClean="0"/>
              <a:t>, </a:t>
            </a:r>
            <a:r>
              <a:rPr lang="ru-RU" sz="3100" dirty="0" err="1" smtClean="0"/>
              <a:t>охорони</a:t>
            </a:r>
            <a:r>
              <a:rPr lang="ru-RU" sz="3100" dirty="0" smtClean="0"/>
              <a:t> </a:t>
            </a:r>
            <a:r>
              <a:rPr lang="ru-RU" sz="3100" dirty="0" err="1" smtClean="0"/>
              <a:t>довкілля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виборів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у строки, </a:t>
            </a:r>
            <a:r>
              <a:rPr lang="ru-RU" sz="3100" dirty="0" err="1" smtClean="0"/>
              <a:t>передбачені</a:t>
            </a:r>
            <a:r>
              <a:rPr lang="ru-RU" sz="3100" dirty="0" smtClean="0"/>
              <a:t> </a:t>
            </a:r>
            <a:r>
              <a:rPr lang="ru-RU" sz="3100" dirty="0" err="1" smtClean="0"/>
              <a:t>цією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Конституцією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заслуховування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щорічних</a:t>
            </a:r>
            <a:r>
              <a:rPr lang="ru-RU" sz="3100" dirty="0" smtClean="0"/>
              <a:t> та </a:t>
            </a:r>
            <a:r>
              <a:rPr lang="ru-RU" sz="3100" dirty="0" err="1" smtClean="0"/>
              <a:t>позачергових</a:t>
            </a:r>
            <a:r>
              <a:rPr lang="ru-RU" sz="3100" dirty="0" smtClean="0"/>
              <a:t> </a:t>
            </a:r>
            <a:r>
              <a:rPr lang="ru-RU" sz="3100" dirty="0" err="1" smtClean="0"/>
              <a:t>послань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про </a:t>
            </a:r>
            <a:r>
              <a:rPr lang="ru-RU" sz="3100" dirty="0" err="1" smtClean="0"/>
              <a:t>внутрішнє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зовнішнє</a:t>
            </a:r>
            <a:r>
              <a:rPr lang="ru-RU" sz="3100" dirty="0" smtClean="0"/>
              <a:t> становище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оголошення</a:t>
            </a:r>
            <a:r>
              <a:rPr lang="ru-RU" sz="3100" dirty="0" smtClean="0"/>
              <a:t> за </a:t>
            </a:r>
            <a:r>
              <a:rPr lang="ru-RU" sz="3100" dirty="0" err="1" smtClean="0"/>
              <a:t>поданням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стану </a:t>
            </a:r>
            <a:r>
              <a:rPr lang="ru-RU" sz="3100" dirty="0" err="1" smtClean="0"/>
              <a:t>війни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укладення</a:t>
            </a:r>
            <a:r>
              <a:rPr lang="ru-RU" sz="3100" dirty="0" smtClean="0"/>
              <a:t> миру, </a:t>
            </a:r>
            <a:r>
              <a:rPr lang="ru-RU" sz="3100" dirty="0" err="1" smtClean="0"/>
              <a:t>схвалення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рішення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про </a:t>
            </a:r>
            <a:r>
              <a:rPr lang="ru-RU" sz="3100" dirty="0" err="1" smtClean="0"/>
              <a:t>використання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Збройних</a:t>
            </a:r>
            <a:r>
              <a:rPr lang="ru-RU" sz="3100" dirty="0" smtClean="0"/>
              <a:t> Сил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та </a:t>
            </a:r>
            <a:r>
              <a:rPr lang="ru-RU" sz="3100" dirty="0" err="1" smtClean="0"/>
              <a:t>інших</a:t>
            </a:r>
            <a:r>
              <a:rPr lang="ru-RU" sz="3100" dirty="0" smtClean="0"/>
              <a:t> </a:t>
            </a:r>
            <a:r>
              <a:rPr lang="ru-RU" sz="3100" dirty="0" err="1" smtClean="0"/>
              <a:t>військових</a:t>
            </a:r>
            <a:r>
              <a:rPr lang="ru-RU" sz="3100" dirty="0" smtClean="0"/>
              <a:t> </a:t>
            </a:r>
            <a:r>
              <a:rPr lang="ru-RU" sz="3100" dirty="0" err="1" smtClean="0"/>
              <a:t>формувань</a:t>
            </a:r>
            <a:r>
              <a:rPr lang="ru-RU" sz="3100" dirty="0" smtClean="0"/>
              <a:t> у </a:t>
            </a:r>
            <a:r>
              <a:rPr lang="ru-RU" sz="3100" dirty="0" err="1" smtClean="0"/>
              <a:t>разі</a:t>
            </a:r>
            <a:r>
              <a:rPr lang="ru-RU" sz="3100" dirty="0" smtClean="0"/>
              <a:t> </a:t>
            </a:r>
            <a:r>
              <a:rPr lang="ru-RU" sz="3100" dirty="0" err="1" smtClean="0"/>
              <a:t>збройної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агресії</a:t>
            </a:r>
            <a:r>
              <a:rPr lang="ru-RU" sz="3100" dirty="0" smtClean="0"/>
              <a:t> </a:t>
            </a:r>
            <a:r>
              <a:rPr lang="ru-RU" sz="3100" dirty="0" err="1" smtClean="0"/>
              <a:t>проти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усунення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поста в порядку </a:t>
            </a:r>
            <a:r>
              <a:rPr lang="ru-RU" sz="3100" dirty="0" err="1" smtClean="0"/>
              <a:t>особливої</a:t>
            </a:r>
            <a:r>
              <a:rPr lang="ru-RU" sz="3100" dirty="0" smtClean="0"/>
              <a:t> </a:t>
            </a:r>
            <a:r>
              <a:rPr lang="ru-RU" sz="3100" dirty="0" err="1" smtClean="0"/>
              <a:t>процедури</a:t>
            </a:r>
            <a:r>
              <a:rPr lang="ru-RU" sz="3100" dirty="0" smtClean="0"/>
              <a:t> (</a:t>
            </a:r>
            <a:r>
              <a:rPr lang="ru-RU" sz="3100" dirty="0" err="1" smtClean="0"/>
              <a:t>імпічменту</a:t>
            </a:r>
            <a:r>
              <a:rPr lang="ru-RU" sz="3100" dirty="0" smtClean="0"/>
              <a:t>), </a:t>
            </a:r>
            <a:r>
              <a:rPr lang="ru-RU" sz="3100" dirty="0" err="1" smtClean="0"/>
              <a:t>встановленому</a:t>
            </a:r>
            <a:r>
              <a:rPr lang="ru-RU" sz="3100" dirty="0" smtClean="0"/>
              <a:t> </a:t>
            </a:r>
            <a:r>
              <a:rPr lang="ru-RU" sz="3100" dirty="0" err="1" smtClean="0"/>
              <a:t>статтею</a:t>
            </a:r>
            <a:r>
              <a:rPr lang="ru-RU" sz="3100" dirty="0" smtClean="0"/>
              <a:t> 111 </a:t>
            </a:r>
            <a:r>
              <a:rPr lang="ru-RU" sz="3100" dirty="0" err="1" smtClean="0"/>
              <a:t>цієї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Конституції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розгляд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прийняття</a:t>
            </a:r>
            <a:r>
              <a:rPr lang="ru-RU" sz="3100" dirty="0" smtClean="0"/>
              <a:t> </a:t>
            </a:r>
            <a:r>
              <a:rPr lang="ru-RU" sz="3100" dirty="0" err="1" smtClean="0"/>
              <a:t>рішення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щодо</a:t>
            </a:r>
            <a:r>
              <a:rPr lang="ru-RU" sz="3100" dirty="0" smtClean="0"/>
              <a:t> </a:t>
            </a:r>
            <a:r>
              <a:rPr lang="ru-RU" sz="3100" dirty="0" err="1" smtClean="0"/>
              <a:t>схвалення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Програми</a:t>
            </a:r>
            <a:r>
              <a:rPr lang="ru-RU" sz="3100" dirty="0" smtClean="0"/>
              <a:t> </a:t>
            </a:r>
            <a:r>
              <a:rPr lang="ru-RU" sz="3100" dirty="0" err="1" smtClean="0"/>
              <a:t>діяльності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Кабінету</a:t>
            </a:r>
            <a:r>
              <a:rPr lang="ru-RU" sz="3100" dirty="0" smtClean="0"/>
              <a:t> </a:t>
            </a:r>
            <a:r>
              <a:rPr lang="ru-RU" sz="3100" dirty="0" err="1" smtClean="0"/>
              <a:t>Міністрів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надання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згоди</a:t>
            </a:r>
            <a:r>
              <a:rPr lang="ru-RU" sz="3100" dirty="0" smtClean="0"/>
              <a:t> на </a:t>
            </a:r>
            <a:r>
              <a:rPr lang="ru-RU" sz="3100" dirty="0" err="1" smtClean="0"/>
              <a:t>призначення</a:t>
            </a:r>
            <a:r>
              <a:rPr lang="ru-RU" sz="3100" dirty="0" smtClean="0"/>
              <a:t> Президентом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Прем’єр-міністра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здійснення</a:t>
            </a:r>
            <a:r>
              <a:rPr lang="ru-RU" sz="3100" dirty="0" smtClean="0"/>
              <a:t> контролю за </a:t>
            </a:r>
            <a:r>
              <a:rPr lang="ru-RU" sz="3100" dirty="0" err="1" smtClean="0"/>
              <a:t>діяльністю</a:t>
            </a:r>
            <a:r>
              <a:rPr lang="ru-RU" sz="3100" dirty="0" smtClean="0"/>
              <a:t> </a:t>
            </a:r>
            <a:r>
              <a:rPr lang="ru-RU" sz="3100" dirty="0" err="1" smtClean="0"/>
              <a:t>Кабінету</a:t>
            </a:r>
            <a:r>
              <a:rPr lang="ru-RU" sz="3100" dirty="0" smtClean="0"/>
              <a:t> </a:t>
            </a:r>
            <a:r>
              <a:rPr lang="ru-RU" sz="3100" dirty="0" err="1" smtClean="0"/>
              <a:t>Міністрів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відповідно</a:t>
            </a:r>
            <a:r>
              <a:rPr lang="ru-RU" sz="3100" dirty="0" smtClean="0"/>
              <a:t> до </a:t>
            </a:r>
            <a:r>
              <a:rPr lang="ru-RU" sz="3100" dirty="0" err="1" smtClean="0"/>
              <a:t>цієї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Конституції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затвердження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рішень</a:t>
            </a:r>
            <a:r>
              <a:rPr lang="ru-RU" sz="3100" dirty="0" smtClean="0"/>
              <a:t> про </a:t>
            </a:r>
            <a:r>
              <a:rPr lang="ru-RU" sz="3100" dirty="0" err="1" smtClean="0"/>
              <a:t>надання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Україною</a:t>
            </a:r>
            <a:r>
              <a:rPr lang="ru-RU" sz="3100" dirty="0" smtClean="0"/>
              <a:t> </a:t>
            </a:r>
            <a:r>
              <a:rPr lang="ru-RU" sz="3100" dirty="0" err="1" smtClean="0"/>
              <a:t>позик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економічної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допомоги</a:t>
            </a:r>
            <a:r>
              <a:rPr lang="ru-RU" sz="3100" dirty="0" smtClean="0"/>
              <a:t> </a:t>
            </a:r>
            <a:r>
              <a:rPr lang="ru-RU" sz="3100" dirty="0" err="1" smtClean="0"/>
              <a:t>іноземним</a:t>
            </a:r>
            <a:r>
              <a:rPr lang="ru-RU" sz="3100" dirty="0" smtClean="0"/>
              <a:t> державам та </a:t>
            </a:r>
            <a:r>
              <a:rPr lang="ru-RU" sz="3100" dirty="0" err="1" smtClean="0"/>
              <a:t>міжнародним</a:t>
            </a:r>
            <a:r>
              <a:rPr lang="ru-RU" sz="3100" dirty="0" smtClean="0"/>
              <a:t> </a:t>
            </a:r>
            <a:r>
              <a:rPr lang="ru-RU" sz="3100" dirty="0" err="1" smtClean="0"/>
              <a:t>організаціям</a:t>
            </a:r>
            <a:r>
              <a:rPr lang="ru-RU" sz="3100" dirty="0" smtClean="0"/>
              <a:t>, а </a:t>
            </a:r>
            <a:r>
              <a:rPr lang="ru-RU" sz="3100" dirty="0" err="1" smtClean="0"/>
              <a:t>також</a:t>
            </a:r>
            <a:r>
              <a:rPr lang="ru-RU" sz="3100" dirty="0" smtClean="0"/>
              <a:t> </a:t>
            </a:r>
            <a:r>
              <a:rPr lang="ru-RU" sz="3100" dirty="0" err="1" smtClean="0"/>
              <a:t>одержання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Україною</a:t>
            </a:r>
            <a:r>
              <a:rPr lang="ru-RU" sz="3100" dirty="0" smtClean="0"/>
              <a:t> </a:t>
            </a:r>
            <a:r>
              <a:rPr lang="ru-RU" sz="3100" dirty="0" err="1" smtClean="0"/>
              <a:t>від</a:t>
            </a:r>
            <a:r>
              <a:rPr lang="ru-RU" sz="3100" dirty="0" smtClean="0"/>
              <a:t> </a:t>
            </a:r>
            <a:r>
              <a:rPr lang="ru-RU" sz="3100" dirty="0" err="1" smtClean="0"/>
              <a:t>іноземних</a:t>
            </a:r>
            <a:r>
              <a:rPr lang="ru-RU" sz="3100" dirty="0" smtClean="0"/>
              <a:t> держав, </a:t>
            </a:r>
            <a:r>
              <a:rPr lang="ru-RU" sz="3100" dirty="0" err="1" smtClean="0"/>
              <a:t>банків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міжнародних</a:t>
            </a:r>
            <a:r>
              <a:rPr lang="ru-RU" sz="3100" dirty="0" smtClean="0"/>
              <a:t> </a:t>
            </a:r>
            <a:r>
              <a:rPr lang="ru-RU" sz="3100" dirty="0" err="1" smtClean="0"/>
              <a:t>фінансових</a:t>
            </a:r>
            <a:r>
              <a:rPr lang="ru-RU" sz="3100" dirty="0" smtClean="0"/>
              <a:t> </a:t>
            </a:r>
            <a:r>
              <a:rPr lang="ru-RU" sz="3100" dirty="0" err="1" smtClean="0"/>
              <a:t>організацій</a:t>
            </a:r>
            <a:r>
              <a:rPr lang="ru-RU" sz="3100" dirty="0" smtClean="0"/>
              <a:t> </a:t>
            </a:r>
            <a:r>
              <a:rPr lang="ru-RU" sz="3100" dirty="0" err="1" smtClean="0"/>
              <a:t>позик</a:t>
            </a:r>
            <a:r>
              <a:rPr lang="ru-RU" sz="3100" dirty="0" smtClean="0"/>
              <a:t>, не </a:t>
            </a:r>
            <a:r>
              <a:rPr lang="ru-RU" sz="3100" dirty="0" err="1" smtClean="0"/>
              <a:t>передбачених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Державним</a:t>
            </a:r>
            <a:r>
              <a:rPr lang="ru-RU" sz="3100" dirty="0" smtClean="0"/>
              <a:t> бюджетом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, </a:t>
            </a:r>
            <a:r>
              <a:rPr lang="ru-RU" sz="3100" dirty="0" err="1" smtClean="0"/>
              <a:t>здійснення</a:t>
            </a:r>
            <a:r>
              <a:rPr lang="ru-RU" sz="3100" dirty="0" smtClean="0"/>
              <a:t> контролю за </a:t>
            </a:r>
            <a:r>
              <a:rPr lang="ru-RU" sz="3100" dirty="0" err="1" smtClean="0"/>
              <a:t>їх</a:t>
            </a:r>
            <a:r>
              <a:rPr lang="ru-RU" sz="3100" dirty="0" smtClean="0"/>
              <a:t> </a:t>
            </a:r>
            <a:r>
              <a:rPr lang="ru-RU" sz="3100" dirty="0" err="1" smtClean="0"/>
              <a:t>використанням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чи</a:t>
            </a:r>
            <a:r>
              <a:rPr lang="ru-RU" sz="3100" dirty="0" smtClean="0"/>
              <a:t> </a:t>
            </a:r>
            <a:r>
              <a:rPr lang="ru-RU" sz="3100" dirty="0" err="1" smtClean="0"/>
              <a:t>обрання</a:t>
            </a:r>
            <a:r>
              <a:rPr lang="ru-RU" sz="3100" dirty="0" smtClean="0"/>
              <a:t> на посади, </a:t>
            </a:r>
            <a:r>
              <a:rPr lang="ru-RU" sz="3100" dirty="0" err="1" smtClean="0"/>
              <a:t>звільнення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посад, </a:t>
            </a:r>
            <a:r>
              <a:rPr lang="ru-RU" sz="3100" dirty="0" err="1" smtClean="0"/>
              <a:t>надання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згоди</a:t>
            </a:r>
            <a:r>
              <a:rPr lang="ru-RU" sz="3100" dirty="0" smtClean="0"/>
              <a:t> на </a:t>
            </a:r>
            <a:r>
              <a:rPr lang="ru-RU" sz="3100" dirty="0" err="1" smtClean="0"/>
              <a:t>призначення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звільнення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посад </a:t>
            </a:r>
            <a:r>
              <a:rPr lang="ru-RU" sz="3100" dirty="0" err="1" smtClean="0"/>
              <a:t>осіб</a:t>
            </a:r>
            <a:r>
              <a:rPr lang="ru-RU" sz="3100" dirty="0" smtClean="0"/>
              <a:t> у </a:t>
            </a:r>
            <a:r>
              <a:rPr lang="ru-RU" sz="3100" dirty="0" err="1" smtClean="0"/>
              <a:t>випадках</a:t>
            </a:r>
            <a:r>
              <a:rPr lang="ru-RU" sz="3100" dirty="0" smtClean="0"/>
              <a:t>, </a:t>
            </a:r>
            <a:r>
              <a:rPr lang="ru-RU" sz="3100" dirty="0" err="1" smtClean="0"/>
              <a:t>передбачених</a:t>
            </a:r>
            <a:r>
              <a:rPr lang="ru-RU" sz="3100" dirty="0" smtClean="0"/>
              <a:t> </a:t>
            </a:r>
            <a:r>
              <a:rPr lang="ru-RU" sz="3100" dirty="0" err="1" smtClean="0"/>
              <a:t>цією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Конституцією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на посади та </a:t>
            </a:r>
            <a:r>
              <a:rPr lang="ru-RU" sz="3100" dirty="0" err="1" smtClean="0"/>
              <a:t>звільнення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посад </a:t>
            </a:r>
            <a:r>
              <a:rPr lang="ru-RU" sz="3100" dirty="0" err="1" smtClean="0"/>
              <a:t>Голови</a:t>
            </a:r>
            <a:r>
              <a:rPr lang="ru-RU" sz="3100" dirty="0" smtClean="0"/>
              <a:t> та </a:t>
            </a:r>
            <a:r>
              <a:rPr lang="ru-RU" sz="3100" dirty="0" err="1" smtClean="0"/>
              <a:t>інших</a:t>
            </a:r>
            <a:r>
              <a:rPr lang="ru-RU" sz="3100" dirty="0" smtClean="0"/>
              <a:t> </a:t>
            </a:r>
            <a:r>
              <a:rPr lang="ru-RU" sz="3100" dirty="0" err="1" smtClean="0"/>
              <a:t>членів</a:t>
            </a:r>
            <a:r>
              <a:rPr lang="ru-RU" sz="3100" dirty="0" smtClean="0"/>
              <a:t> </a:t>
            </a:r>
            <a:r>
              <a:rPr lang="ru-RU" sz="3100" dirty="0" err="1" smtClean="0"/>
              <a:t>Рахункової</a:t>
            </a:r>
            <a:r>
              <a:rPr lang="ru-RU" sz="3100" dirty="0" smtClean="0"/>
              <a:t> </a:t>
            </a:r>
            <a:r>
              <a:rPr lang="ru-RU" sz="3100" dirty="0" err="1" smtClean="0"/>
              <a:t>палати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на посаду та </a:t>
            </a:r>
            <a:r>
              <a:rPr lang="ru-RU" sz="3100" dirty="0" err="1" smtClean="0"/>
              <a:t>звільнення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посади </a:t>
            </a:r>
            <a:r>
              <a:rPr lang="ru-RU" sz="3100" dirty="0" err="1" smtClean="0"/>
              <a:t>Уповноваженого</a:t>
            </a:r>
            <a:r>
              <a:rPr lang="ru-RU" sz="3100" dirty="0" smtClean="0"/>
              <a:t> </a:t>
            </a:r>
            <a:r>
              <a:rPr lang="ru-RU" sz="3100" dirty="0" err="1" smtClean="0"/>
              <a:t>Верховної</a:t>
            </a:r>
            <a:r>
              <a:rPr lang="ru-RU" sz="3100" dirty="0" smtClean="0"/>
              <a:t> Ради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прав </a:t>
            </a:r>
            <a:r>
              <a:rPr lang="ru-RU" sz="3100" dirty="0" err="1" smtClean="0"/>
              <a:t>людини</a:t>
            </a:r>
            <a:r>
              <a:rPr lang="ru-RU" sz="3100" dirty="0" smtClean="0"/>
              <a:t>, </a:t>
            </a:r>
            <a:r>
              <a:rPr lang="ru-RU" sz="3100" dirty="0" err="1" smtClean="0"/>
              <a:t>заслуховування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його</a:t>
            </a:r>
            <a:r>
              <a:rPr lang="ru-RU" sz="3100" dirty="0" smtClean="0"/>
              <a:t> </a:t>
            </a:r>
            <a:r>
              <a:rPr lang="ru-RU" sz="3100" dirty="0" err="1" smtClean="0"/>
              <a:t>щорічних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доповідей</a:t>
            </a:r>
            <a:r>
              <a:rPr lang="ru-RU" sz="3100" dirty="0" smtClean="0"/>
              <a:t> про стан </a:t>
            </a:r>
            <a:r>
              <a:rPr lang="ru-RU" sz="3100" dirty="0" err="1" smtClean="0"/>
              <a:t>дотримання</a:t>
            </a:r>
            <a:r>
              <a:rPr lang="ru-RU" sz="3100" dirty="0" smtClean="0"/>
              <a:t> та </a:t>
            </a:r>
            <a:r>
              <a:rPr lang="ru-RU" sz="3100" dirty="0" err="1" smtClean="0"/>
              <a:t>захисту</a:t>
            </a:r>
            <a:r>
              <a:rPr lang="ru-RU" sz="3100" dirty="0" smtClean="0"/>
              <a:t> прав </a:t>
            </a:r>
            <a:r>
              <a:rPr lang="ru-RU" sz="3100" dirty="0" err="1" smtClean="0"/>
              <a:t>і</a:t>
            </a:r>
            <a:r>
              <a:rPr lang="ru-RU" sz="3100" dirty="0" smtClean="0"/>
              <a:t> свобод </a:t>
            </a:r>
            <a:r>
              <a:rPr lang="ru-RU" sz="3100" dirty="0" err="1" smtClean="0"/>
              <a:t>людини</a:t>
            </a:r>
            <a:r>
              <a:rPr lang="ru-RU" sz="3100" dirty="0" smtClean="0"/>
              <a:t> в </a:t>
            </a:r>
            <a:r>
              <a:rPr lang="ru-RU" sz="3100" dirty="0" err="1" smtClean="0"/>
              <a:t>Україні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на посаду та </a:t>
            </a:r>
            <a:r>
              <a:rPr lang="ru-RU" sz="3100" dirty="0" err="1" smtClean="0"/>
              <a:t>звільнення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посади </a:t>
            </a:r>
            <a:r>
              <a:rPr lang="ru-RU" sz="3100" dirty="0" err="1" smtClean="0"/>
              <a:t>Голови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Національного</a:t>
            </a:r>
            <a:r>
              <a:rPr lang="ru-RU" sz="3100" dirty="0" smtClean="0"/>
              <a:t> банку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за </a:t>
            </a:r>
            <a:r>
              <a:rPr lang="ru-RU" sz="3100" dirty="0" err="1" smtClean="0"/>
              <a:t>поданням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та </a:t>
            </a:r>
            <a:r>
              <a:rPr lang="ru-RU" sz="3100" dirty="0" err="1" smtClean="0"/>
              <a:t>звільнення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половини</a:t>
            </a:r>
            <a:r>
              <a:rPr lang="ru-RU" sz="3100" dirty="0" smtClean="0"/>
              <a:t> складу Ради </a:t>
            </a:r>
            <a:r>
              <a:rPr lang="ru-RU" sz="3100" dirty="0" err="1" smtClean="0"/>
              <a:t>Національного</a:t>
            </a:r>
            <a:r>
              <a:rPr lang="ru-RU" sz="3100" dirty="0" smtClean="0"/>
              <a:t> банку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половини</a:t>
            </a:r>
            <a:r>
              <a:rPr lang="ru-RU" sz="3100" dirty="0" smtClean="0"/>
              <a:t> складу </a:t>
            </a:r>
            <a:r>
              <a:rPr lang="ru-RU" sz="3100" dirty="0" err="1" smtClean="0"/>
              <a:t>Національної</a:t>
            </a:r>
            <a:r>
              <a:rPr lang="ru-RU" sz="3100" dirty="0" smtClean="0"/>
              <a:t> ради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</a:t>
            </a:r>
            <a:r>
              <a:rPr lang="ru-RU" sz="3100" dirty="0" err="1" smtClean="0"/>
              <a:t>питань</a:t>
            </a:r>
            <a:r>
              <a:rPr lang="ru-RU" sz="3100" dirty="0" smtClean="0"/>
              <a:t> </a:t>
            </a:r>
            <a:r>
              <a:rPr lang="ru-RU" sz="3100" dirty="0" err="1" smtClean="0"/>
              <a:t>телебачення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радіомовлення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призначення</a:t>
            </a:r>
            <a:r>
              <a:rPr lang="ru-RU" sz="3100" dirty="0" smtClean="0"/>
              <a:t> на посаду та </a:t>
            </a:r>
            <a:r>
              <a:rPr lang="ru-RU" sz="3100" dirty="0" err="1" smtClean="0"/>
              <a:t>припинення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повноважень</a:t>
            </a:r>
            <a:r>
              <a:rPr lang="ru-RU" sz="3100" dirty="0" smtClean="0"/>
              <a:t> </a:t>
            </a:r>
            <a:r>
              <a:rPr lang="ru-RU" sz="3100" dirty="0" err="1" smtClean="0"/>
              <a:t>членів</a:t>
            </a:r>
            <a:r>
              <a:rPr lang="ru-RU" sz="3100" dirty="0" smtClean="0"/>
              <a:t> </a:t>
            </a:r>
            <a:r>
              <a:rPr lang="ru-RU" sz="3100" dirty="0" err="1" smtClean="0"/>
              <a:t>Центральної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виборчої</a:t>
            </a:r>
            <a:r>
              <a:rPr lang="ru-RU" sz="3100" dirty="0" smtClean="0"/>
              <a:t> </a:t>
            </a:r>
            <a:r>
              <a:rPr lang="ru-RU" sz="3100" dirty="0" err="1" smtClean="0"/>
              <a:t>комісії</a:t>
            </a:r>
            <a:r>
              <a:rPr lang="ru-RU" sz="3100" dirty="0" smtClean="0"/>
              <a:t> за </a:t>
            </a:r>
            <a:r>
              <a:rPr lang="ru-RU" sz="3100" dirty="0" err="1" smtClean="0"/>
              <a:t>поданням</a:t>
            </a:r>
            <a:r>
              <a:rPr lang="ru-RU" sz="3100" dirty="0" smtClean="0"/>
              <a:t> Президента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;</a:t>
            </a:r>
          </a:p>
          <a:p>
            <a:pPr lvl="0"/>
            <a:r>
              <a:rPr lang="ru-RU" sz="3100" dirty="0" err="1" smtClean="0"/>
              <a:t>затвердження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загальної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структури</a:t>
            </a:r>
            <a:r>
              <a:rPr lang="ru-RU" sz="3100" dirty="0" smtClean="0"/>
              <a:t>, </a:t>
            </a:r>
            <a:r>
              <a:rPr lang="ru-RU" sz="3100" dirty="0" err="1" smtClean="0"/>
              <a:t>чисельності</a:t>
            </a:r>
            <a:r>
              <a:rPr lang="ru-RU" sz="3100" dirty="0" smtClean="0"/>
              <a:t>, </a:t>
            </a:r>
            <a:r>
              <a:rPr lang="ru-RU" sz="3100" dirty="0" err="1" smtClean="0"/>
              <a:t>визначення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функцій</a:t>
            </a:r>
            <a:r>
              <a:rPr lang="ru-RU" sz="3100" dirty="0" smtClean="0"/>
              <a:t> </a:t>
            </a:r>
            <a:r>
              <a:rPr lang="ru-RU" sz="3100" dirty="0" err="1" smtClean="0"/>
              <a:t>Збройних</a:t>
            </a:r>
            <a:r>
              <a:rPr lang="ru-RU" sz="3100" dirty="0" smtClean="0"/>
              <a:t> Сил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, </a:t>
            </a:r>
            <a:r>
              <a:rPr lang="ru-RU" sz="3100" dirty="0" err="1" smtClean="0"/>
              <a:t>Служби</a:t>
            </a:r>
            <a:r>
              <a:rPr lang="ru-RU" sz="3100" dirty="0" smtClean="0"/>
              <a:t> </a:t>
            </a:r>
            <a:r>
              <a:rPr lang="ru-RU" sz="3100" dirty="0" err="1" smtClean="0"/>
              <a:t>безпеки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, </a:t>
            </a:r>
            <a:r>
              <a:rPr lang="ru-RU" sz="3100" dirty="0" err="1" smtClean="0"/>
              <a:t>інших</a:t>
            </a:r>
            <a:r>
              <a:rPr lang="ru-RU" sz="3100" dirty="0" smtClean="0"/>
              <a:t> </a:t>
            </a:r>
            <a:r>
              <a:rPr lang="ru-RU" sz="3100" dirty="0" err="1" smtClean="0"/>
              <a:t>утворених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відповідно</a:t>
            </a:r>
            <a:r>
              <a:rPr lang="ru-RU" sz="3100" dirty="0" smtClean="0"/>
              <a:t> до </a:t>
            </a:r>
            <a:r>
              <a:rPr lang="ru-RU" sz="3100" dirty="0" err="1" smtClean="0"/>
              <a:t>законів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військових</a:t>
            </a:r>
            <a:r>
              <a:rPr lang="ru-RU" sz="3100" dirty="0" smtClean="0"/>
              <a:t> </a:t>
            </a:r>
            <a:r>
              <a:rPr lang="ru-RU" sz="3100" dirty="0" err="1" smtClean="0"/>
              <a:t>формувань</a:t>
            </a:r>
            <a:r>
              <a:rPr lang="ru-RU" sz="3100" dirty="0" smtClean="0"/>
              <a:t>, а </a:t>
            </a:r>
            <a:r>
              <a:rPr lang="ru-RU" sz="3100" dirty="0" err="1" smtClean="0"/>
              <a:t>також</a:t>
            </a:r>
            <a:r>
              <a:rPr lang="ru-RU" sz="3100" dirty="0" smtClean="0"/>
              <a:t> </a:t>
            </a:r>
            <a:r>
              <a:rPr lang="ru-RU" sz="3100" dirty="0" err="1" smtClean="0"/>
              <a:t>Міністерства</a:t>
            </a:r>
            <a:r>
              <a:rPr lang="ru-RU" sz="3100" dirty="0" smtClean="0"/>
              <a:t> </a:t>
            </a:r>
            <a:r>
              <a:rPr lang="ru-RU" sz="3100" dirty="0" err="1" smtClean="0"/>
              <a:t>внутрішніх</a:t>
            </a:r>
            <a:r>
              <a:rPr lang="ru-RU" sz="3100" dirty="0" smtClean="0"/>
              <a:t> справ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.</a:t>
            </a:r>
          </a:p>
          <a:p>
            <a:r>
              <a:rPr lang="ru-RU" sz="3100" dirty="0" smtClean="0"/>
              <a:t>У </a:t>
            </a:r>
            <a:r>
              <a:rPr lang="ru-RU" sz="3100" dirty="0" err="1" smtClean="0"/>
              <a:t>своїй</a:t>
            </a:r>
            <a:r>
              <a:rPr lang="ru-RU" sz="3100" dirty="0" smtClean="0"/>
              <a:t> </a:t>
            </a:r>
            <a:r>
              <a:rPr lang="ru-RU" sz="3100" dirty="0" err="1" smtClean="0"/>
              <a:t>діяльності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Верховна</a:t>
            </a:r>
            <a:r>
              <a:rPr lang="ru-RU" sz="3100" dirty="0" smtClean="0"/>
              <a:t> Рада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</a:t>
            </a:r>
            <a:r>
              <a:rPr lang="ru-RU" sz="3100" dirty="0" err="1" smtClean="0"/>
              <a:t>керується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Конституцією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, Законами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, </a:t>
            </a:r>
            <a:r>
              <a:rPr lang="ru-RU" sz="3100" u="sng" dirty="0" smtClean="0">
                <a:hlinkClick r:id="rId2" tooltip="Регламент Верховної Ради України"/>
              </a:rPr>
              <a:t>Регламентом </a:t>
            </a:r>
            <a:r>
              <a:rPr lang="ru-RU" sz="3100" u="sng" dirty="0" err="1" smtClean="0">
                <a:hlinkClick r:id="rId2" tooltip="Регламент Верховної Ради України"/>
              </a:rPr>
              <a:t>Верховної</a:t>
            </a:r>
            <a:r>
              <a:rPr lang="ru-RU" sz="3100" u="sng" dirty="0" smtClean="0">
                <a:hlinkClick r:id="rId2" tooltip="Регламент Верховної Ради України"/>
              </a:rPr>
              <a:t> Ради </a:t>
            </a:r>
            <a:r>
              <a:rPr lang="ru-RU" sz="3100" u="sng" dirty="0" err="1" smtClean="0">
                <a:hlinkClick r:id="rId2" tooltip="Регламент Верховної Ради України"/>
              </a:rPr>
              <a:t>України</a:t>
            </a:r>
            <a:r>
              <a:rPr lang="ru-RU" sz="3100" dirty="0" smtClean="0"/>
              <a:t> (</a:t>
            </a:r>
            <a:r>
              <a:rPr lang="ru-RU" sz="3100" dirty="0" err="1" smtClean="0"/>
              <a:t>який</a:t>
            </a:r>
            <a:r>
              <a:rPr lang="ru-RU" sz="3100" dirty="0" smtClean="0"/>
              <a:t> </a:t>
            </a:r>
            <a:r>
              <a:rPr lang="ru-RU" sz="3100" dirty="0" err="1" smtClean="0"/>
              <a:t>приймається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відповідним</a:t>
            </a:r>
            <a:r>
              <a:rPr lang="ru-RU" sz="3100" dirty="0" smtClean="0"/>
              <a:t> законом), Законом про </a:t>
            </a:r>
            <a:r>
              <a:rPr lang="ru-RU" sz="3100" dirty="0" err="1" smtClean="0"/>
              <a:t>вибори</a:t>
            </a:r>
            <a:r>
              <a:rPr lang="ru-RU" sz="3100" dirty="0" smtClean="0"/>
              <a:t> </a:t>
            </a:r>
            <a:r>
              <a:rPr lang="ru-RU" sz="3100" dirty="0" err="1" smtClean="0"/>
              <a:t>народних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депутатів</a:t>
            </a:r>
            <a:r>
              <a:rPr lang="ru-RU" sz="3100" dirty="0" smtClean="0"/>
              <a:t>, а </a:t>
            </a:r>
            <a:r>
              <a:rPr lang="ru-RU" sz="3100" dirty="0" err="1" smtClean="0"/>
              <a:t>також</a:t>
            </a:r>
            <a:r>
              <a:rPr lang="ru-RU" sz="3100" dirty="0" smtClean="0"/>
              <a:t> </a:t>
            </a:r>
            <a:r>
              <a:rPr lang="ru-RU" sz="3100" dirty="0" err="1" smtClean="0"/>
              <a:t>міжнародними</a:t>
            </a:r>
            <a:r>
              <a:rPr lang="ru-RU" sz="3100" dirty="0" smtClean="0"/>
              <a:t> Актами.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4330824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908721"/>
            <a:ext cx="6912768" cy="201622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 закону «Про </a:t>
            </a:r>
            <a:r>
              <a:rPr lang="ru-RU" dirty="0" err="1" smtClean="0"/>
              <a:t>вибори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»,депутатом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на день </a:t>
            </a:r>
            <a:r>
              <a:rPr lang="ru-RU" dirty="0" err="1" smtClean="0"/>
              <a:t>виборів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досяг</a:t>
            </a:r>
            <a:r>
              <a:rPr lang="ru-RU" dirty="0" smtClean="0"/>
              <a:t> </a:t>
            </a:r>
            <a:r>
              <a:rPr lang="ru-RU" dirty="0" err="1" smtClean="0"/>
              <a:t>двадцяти</a:t>
            </a:r>
            <a:r>
              <a:rPr lang="ru-RU" dirty="0" smtClean="0"/>
              <a:t> одного року;</a:t>
            </a:r>
          </a:p>
          <a:p>
            <a:r>
              <a:rPr lang="ru-RU" dirty="0" err="1" smtClean="0"/>
              <a:t>має</a:t>
            </a:r>
            <a:r>
              <a:rPr lang="ru-RU" dirty="0" smtClean="0"/>
              <a:t> право голосу;</a:t>
            </a:r>
          </a:p>
          <a:p>
            <a:r>
              <a:rPr lang="ru-RU" dirty="0" err="1" smtClean="0"/>
              <a:t>проживає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76" y="562670"/>
            <a:ext cx="5770984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Право стати депутатом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11560" y="3645024"/>
            <a:ext cx="5770984" cy="490066"/>
          </a:xfrm>
          <a:prstGeom prst="rect">
            <a:avLst/>
          </a:prstGeom>
        </p:spPr>
        <p:txBody>
          <a:bodyPr vert="horz" rtlCol="0" anchor="ctr">
            <a:normAutofit fontScale="3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uk-UA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179512" y="2924944"/>
            <a:ext cx="5976664" cy="576064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ru-RU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ВРУ станом на 2008 </a:t>
            </a:r>
            <a:r>
              <a:rPr lang="ru-RU" sz="41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рік</a:t>
            </a:r>
            <a:endParaRPr lang="ru-RU" sz="41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kumimoji="0" lang="uk-UA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323528" y="3284984"/>
            <a:ext cx="8136904" cy="2736304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700" dirty="0" smtClean="0"/>
              <a:t>   </a:t>
            </a:r>
            <a:r>
              <a:rPr lang="ru-RU" sz="2900" dirty="0" smtClean="0"/>
              <a:t>Наша </a:t>
            </a:r>
            <a:r>
              <a:rPr lang="ru-RU" sz="2900" dirty="0" err="1" smtClean="0"/>
              <a:t>Україна</a:t>
            </a:r>
            <a:r>
              <a:rPr lang="ru-RU" sz="2900" dirty="0" smtClean="0"/>
              <a:t> — 72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900" dirty="0" smtClean="0"/>
              <a:t>   БЮТ — 156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900" dirty="0" smtClean="0"/>
              <a:t>   Блок Литвина — 20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900" dirty="0" smtClean="0"/>
              <a:t>   </a:t>
            </a:r>
            <a:r>
              <a:rPr lang="ru-RU" sz="2900" dirty="0" err="1" smtClean="0"/>
              <a:t>Партія</a:t>
            </a:r>
            <a:r>
              <a:rPr lang="ru-RU" sz="2900" dirty="0" smtClean="0"/>
              <a:t> </a:t>
            </a:r>
            <a:r>
              <a:rPr lang="ru-RU" sz="2900" dirty="0" err="1" smtClean="0"/>
              <a:t>регіонів</a:t>
            </a:r>
            <a:r>
              <a:rPr lang="ru-RU" sz="2900" dirty="0" smtClean="0"/>
              <a:t> — 175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900" dirty="0" smtClean="0"/>
              <a:t>   КПУ — 27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900" dirty="0" smtClean="0"/>
              <a:t>   </a:t>
            </a:r>
            <a:r>
              <a:rPr lang="ru-RU" sz="2900" dirty="0" err="1" smtClean="0"/>
              <a:t>Незалежні</a:t>
            </a:r>
            <a:r>
              <a:rPr lang="ru-RU" sz="2900" dirty="0" smtClean="0"/>
              <a:t> — 0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900" dirty="0" smtClean="0"/>
              <a:t>   </a:t>
            </a:r>
            <a:r>
              <a:rPr lang="ru-RU" sz="2900" dirty="0" err="1" smtClean="0"/>
              <a:t>Інші</a:t>
            </a:r>
            <a:r>
              <a:rPr lang="ru-RU" sz="2900" dirty="0" smtClean="0"/>
              <a:t> — 0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27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700" dirty="0" smtClean="0"/>
              <a:t>Разом</a:t>
            </a:r>
            <a:r>
              <a:rPr lang="ru-RU" sz="2700" smtClean="0"/>
              <a:t>: </a:t>
            </a:r>
            <a:r>
              <a:rPr lang="ru-RU" sz="2700" smtClean="0"/>
              <a:t>450.</a:t>
            </a:r>
            <a:endParaRPr lang="ru-RU" sz="27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356992"/>
            <a:ext cx="216024" cy="174501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645024"/>
            <a:ext cx="216023" cy="1745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933056"/>
            <a:ext cx="216023" cy="17450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221088"/>
            <a:ext cx="216023" cy="17450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4509120"/>
            <a:ext cx="216023" cy="1745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4797152"/>
            <a:ext cx="216023" cy="1745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5085184"/>
            <a:ext cx="216023" cy="1745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1157</Words>
  <Application>Microsoft Office PowerPoint</Application>
  <PresentationFormat>Экран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Українська Центральна Рада </vt:lpstr>
      <vt:lpstr>Верховна Рада УРСР </vt:lpstr>
      <vt:lpstr>Голова</vt:lpstr>
      <vt:lpstr>Завдання</vt:lpstr>
      <vt:lpstr>Право стати депутатом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Антон</cp:lastModifiedBy>
  <cp:revision>11</cp:revision>
  <dcterms:created xsi:type="dcterms:W3CDTF">2012-03-30T17:41:43Z</dcterms:created>
  <dcterms:modified xsi:type="dcterms:W3CDTF">2012-03-30T20:01:20Z</dcterms:modified>
</cp:coreProperties>
</file>